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6"/>
  </p:handoutMasterIdLst>
  <p:sldIdLst>
    <p:sldId id="256" r:id="rId2"/>
    <p:sldId id="280" r:id="rId3"/>
    <p:sldId id="257" r:id="rId4"/>
    <p:sldId id="258" r:id="rId5"/>
    <p:sldId id="304" r:id="rId6"/>
    <p:sldId id="306" r:id="rId7"/>
    <p:sldId id="325" r:id="rId8"/>
    <p:sldId id="326" r:id="rId9"/>
    <p:sldId id="314" r:id="rId10"/>
    <p:sldId id="330" r:id="rId11"/>
    <p:sldId id="315" r:id="rId12"/>
    <p:sldId id="316" r:id="rId13"/>
    <p:sldId id="334" r:id="rId14"/>
    <p:sldId id="307" r:id="rId15"/>
    <p:sldId id="308" r:id="rId16"/>
    <p:sldId id="310" r:id="rId17"/>
    <p:sldId id="311" r:id="rId18"/>
    <p:sldId id="312" r:id="rId19"/>
    <p:sldId id="313" r:id="rId20"/>
    <p:sldId id="317" r:id="rId21"/>
    <p:sldId id="318" r:id="rId22"/>
    <p:sldId id="319" r:id="rId23"/>
    <p:sldId id="320" r:id="rId24"/>
    <p:sldId id="32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DAAC5-8B09-4B1C-84D5-6E732F10640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4949C-403B-451B-A67A-30EBCA87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7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3B7E-B894-401F-878A-7C73A01FC0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C62-B9C1-41F4-A530-9EABB51480A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0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3B7E-B894-401F-878A-7C73A01FC0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C62-B9C1-41F4-A530-9EABB5148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4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3B7E-B894-401F-878A-7C73A01FC0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C62-B9C1-41F4-A530-9EABB5148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4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3B7E-B894-401F-878A-7C73A01FC0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C62-B9C1-41F4-A530-9EABB5148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8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3B7E-B894-401F-878A-7C73A01FC0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C62-B9C1-41F4-A530-9EABB51480A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72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3B7E-B894-401F-878A-7C73A01FC0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C62-B9C1-41F4-A530-9EABB5148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2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3B7E-B894-401F-878A-7C73A01FC0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C62-B9C1-41F4-A530-9EABB5148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3B7E-B894-401F-878A-7C73A01FC0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C62-B9C1-41F4-A530-9EABB5148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3B7E-B894-401F-878A-7C73A01FC0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C62-B9C1-41F4-A530-9EABB5148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1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783B7E-B894-401F-878A-7C73A01FC0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4CAC62-B9C1-41F4-A530-9EABB5148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2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3B7E-B894-401F-878A-7C73A01FC0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C62-B9C1-41F4-A530-9EABB51480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8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783B7E-B894-401F-878A-7C73A01FC0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4CAC62-B9C1-41F4-A530-9EABB51480A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ft.vanderbilt.edu/guides-sub-pages/blooms-taxonomy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bea.agron.iastate.edu/course-materials/other-materials/introduction-applied-learning-activitie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llaboratory.wikidot.com/philosophy-of-thought-and-logic-2013-201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Applied Learning 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Judy </a:t>
            </a:r>
            <a:r>
              <a:rPr lang="en-US" dirty="0" err="1"/>
              <a:t>Levings</a:t>
            </a:r>
            <a:r>
              <a:rPr lang="en-US" dirty="0"/>
              <a:t>, Ph.D.</a:t>
            </a:r>
          </a:p>
          <a:p>
            <a:r>
              <a:rPr lang="en-US" dirty="0"/>
              <a:t>Department of Agricultural Education</a:t>
            </a:r>
          </a:p>
          <a:p>
            <a:r>
              <a:rPr lang="en-US" dirty="0"/>
              <a:t> and Studies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B00DA-2AE9-4868-BDC9-EC9896FF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547" y="758952"/>
            <a:ext cx="3371380" cy="91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636C9B-021F-4D47-91A7-34EDA830C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56" y="4455620"/>
            <a:ext cx="3238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9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dirty="0"/>
              <a:t>Think about a plant breeding  problem in your subject area.  </a:t>
            </a:r>
            <a:br>
              <a:rPr lang="en-US" sz="6600" dirty="0"/>
            </a:b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</a:t>
            </a:r>
            <a:r>
              <a:rPr lang="en-US" sz="2400" b="1" i="1" dirty="0"/>
              <a:t>frameworks </a:t>
            </a:r>
            <a:r>
              <a:rPr lang="en-US" sz="2400" dirty="0"/>
              <a:t>exist to help students solve a problem in plant breeding?</a:t>
            </a:r>
            <a:endParaRPr lang="en-US" sz="2400" cap="all" spc="2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536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Learning happens best when what you are teaching matches the abilities of student’s working memory.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/>
              <a:t>Goal is to develop permanent knowledge, by creating good lessons that: </a:t>
            </a:r>
          </a:p>
          <a:p>
            <a:pPr lvl="1"/>
            <a:r>
              <a:rPr lang="en-US" sz="2000" dirty="0"/>
              <a:t>Minimize distractions to make the learning process more manageable. </a:t>
            </a:r>
          </a:p>
          <a:p>
            <a:pPr lvl="1"/>
            <a:r>
              <a:rPr lang="en-US" sz="2000" dirty="0"/>
              <a:t>Are challenging, but not defeating.</a:t>
            </a:r>
          </a:p>
          <a:p>
            <a:pPr lvl="1"/>
            <a:r>
              <a:rPr lang="en-US" sz="2000" dirty="0"/>
              <a:t>Increase in complexity at a rate manageable by the learner.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18" y="2721721"/>
            <a:ext cx="3620481" cy="27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Practices that help students incrementally make progress towards stronger understanding </a:t>
            </a:r>
          </a:p>
          <a:p>
            <a:r>
              <a:rPr lang="en-US" dirty="0"/>
              <a:t>Instructors provide temporary support to reduce panic or frustration.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dirty="0"/>
              <a:t>1. Simplify versions of an assignment then gradually increase the difficulty over the length of the course.</a:t>
            </a:r>
          </a:p>
          <a:p>
            <a:pPr marL="0" lvl="0" indent="0">
              <a:buNone/>
            </a:pPr>
            <a:r>
              <a:rPr lang="en-US" sz="2000" dirty="0"/>
              <a:t>2. Illustrate the concept, problem or process in multiple ways.</a:t>
            </a:r>
          </a:p>
          <a:p>
            <a:pPr marL="0" lvl="0" indent="0">
              <a:buNone/>
            </a:pPr>
            <a:r>
              <a:rPr lang="en-US" sz="2000" dirty="0"/>
              <a:t>3. Model the thinking process in class. </a:t>
            </a:r>
          </a:p>
          <a:p>
            <a:pPr marL="0" lvl="0" indent="0">
              <a:buNone/>
            </a:pPr>
            <a:r>
              <a:rPr lang="en-US" sz="2000" dirty="0"/>
              <a:t>4. Describe in detail the purpose and directions students need to follow.</a:t>
            </a:r>
          </a:p>
          <a:p>
            <a:pPr marL="0" lvl="0" indent="0">
              <a:buNone/>
            </a:pPr>
            <a:r>
              <a:rPr lang="en-US" sz="2000" dirty="0"/>
              <a:t>5. Explain to students how the activity builds on knowledge and skills students where previously taught.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20" y="3993582"/>
            <a:ext cx="2885593" cy="216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9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A963-242F-4FB8-88D3-005E8727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Bloom’s Taxonomy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D456708-49A3-4F25-AA08-E3AD565CC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9397" y="1932509"/>
            <a:ext cx="4937760" cy="4023360"/>
          </a:xfrm>
        </p:spPr>
        <p:txBody>
          <a:bodyPr/>
          <a:lstStyle/>
          <a:p>
            <a:r>
              <a:rPr lang="en-US" sz="4400" dirty="0"/>
              <a:t>Think about a course you teach.</a:t>
            </a:r>
          </a:p>
          <a:p>
            <a:r>
              <a:rPr lang="en-US" sz="2400" dirty="0"/>
              <a:t>What problem should they be able to solve?</a:t>
            </a:r>
          </a:p>
          <a:p>
            <a:endParaRPr lang="en-US" sz="2400" dirty="0"/>
          </a:p>
          <a:p>
            <a:r>
              <a:rPr lang="en-US" sz="2400" dirty="0"/>
              <a:t>Write it would as an objective (ABCE)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97A6DB-9E1C-4C84-8A7C-A112EB9E9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737360"/>
            <a:ext cx="6549781" cy="37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0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8146"/>
            <a:ext cx="10972800" cy="914400"/>
          </a:xfrm>
        </p:spPr>
        <p:txBody>
          <a:bodyPr/>
          <a:lstStyle/>
          <a:p>
            <a:r>
              <a:rPr lang="en-US" dirty="0"/>
              <a:t>Review the ALA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7527" y="4267201"/>
            <a:ext cx="2927319" cy="24148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455" y="2207118"/>
            <a:ext cx="5384800" cy="3992563"/>
          </a:xfrm>
        </p:spPr>
        <p:txBody>
          <a:bodyPr/>
          <a:lstStyle/>
          <a:p>
            <a:r>
              <a:rPr lang="en-US" dirty="0"/>
              <a:t>Creating an ALA is like creating a Lesson Plan.  It is an iterative process.  </a:t>
            </a:r>
          </a:p>
          <a:p>
            <a:r>
              <a:rPr lang="en-US" dirty="0"/>
              <a:t>But- start with your objectives, then assessment, then methods.</a:t>
            </a:r>
          </a:p>
          <a:p>
            <a:r>
              <a:rPr lang="en-US" dirty="0"/>
              <a:t>Fill in the components and modify as you develop.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7927" y="2133599"/>
            <a:ext cx="6627892" cy="4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429939"/>
              </p:ext>
            </p:extLst>
          </p:nvPr>
        </p:nvGraphicFramePr>
        <p:xfrm>
          <a:off x="997527" y="1662546"/>
          <a:ext cx="3592946" cy="4649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Acrobat Document" r:id="rId3" imgW="5829261" imgH="7543646" progId="Acrobat.Document.11">
                  <p:embed/>
                </p:oleObj>
              </mc:Choice>
              <mc:Fallback>
                <p:oleObj name="Acrobat Document" r:id="rId3" imgW="5829261" imgH="7543646" progId="Acrobat.Documen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527" y="1662546"/>
                        <a:ext cx="3592946" cy="4649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732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 Template: The Beginning Stuff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/>
              <a:t>Title:  is self-explanatory.</a:t>
            </a:r>
            <a:endParaRPr lang="en-US" sz="2000" dirty="0"/>
          </a:p>
          <a:p>
            <a:r>
              <a:rPr lang="en-US" sz="2000" b="1" dirty="0"/>
              <a:t>Names of authors:  </a:t>
            </a:r>
            <a:r>
              <a:rPr lang="en-US" sz="2000" dirty="0"/>
              <a:t>Modifying an existing ALA?  List previous authors first and your names at the end.  Include the institution for ease in contacting you.</a:t>
            </a:r>
          </a:p>
          <a:p>
            <a:r>
              <a:rPr lang="en-US" sz="2000" b="1" dirty="0"/>
              <a:t>Name of the PBEA Course and Module:</a:t>
            </a:r>
            <a:endParaRPr lang="en-US" sz="2000" dirty="0"/>
          </a:p>
          <a:p>
            <a:r>
              <a:rPr lang="en-US" sz="2000" b="1" dirty="0"/>
              <a:t>Pre-requisite learning:  </a:t>
            </a:r>
            <a:r>
              <a:rPr lang="en-US" sz="2000" dirty="0"/>
              <a:t>List</a:t>
            </a:r>
            <a:r>
              <a:rPr lang="en-US" sz="2000" b="1" dirty="0"/>
              <a:t> </a:t>
            </a:r>
            <a:r>
              <a:rPr lang="en-US" sz="2000" dirty="0"/>
              <a:t>concepts/skills in the module students need to understand before attempting to complete the ALA.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0007" y="1846263"/>
            <a:ext cx="311358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 Template:  Materials &amp;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Materials:  </a:t>
            </a:r>
            <a:r>
              <a:rPr lang="en-US" dirty="0"/>
              <a:t>Data Sets, Software, References, Slides etc.  </a:t>
            </a:r>
          </a:p>
          <a:p>
            <a:pPr marL="0" indent="0">
              <a:buNone/>
            </a:pPr>
            <a:r>
              <a:rPr lang="en-US" dirty="0"/>
              <a:t>Listing upfront- helps reduce cognitive overload, confusion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Time: </a:t>
            </a:r>
            <a:r>
              <a:rPr lang="en-US" dirty="0"/>
              <a:t>Estimate the amount of time for students to complete.  </a:t>
            </a:r>
          </a:p>
          <a:p>
            <a:pPr marL="0" indent="0">
              <a:buNone/>
            </a:pPr>
            <a:r>
              <a:rPr lang="en-US" dirty="0"/>
              <a:t>Time management.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880371"/>
            <a:ext cx="3072823" cy="40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8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 Template:  </a:t>
            </a:r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Information to assist in successful completion.</a:t>
            </a:r>
          </a:p>
          <a:p>
            <a:r>
              <a:rPr lang="en-US" dirty="0"/>
              <a:t>Gets the student’s attention.</a:t>
            </a:r>
          </a:p>
          <a:p>
            <a:r>
              <a:rPr lang="en-US" dirty="0"/>
              <a:t>Provides real-world connection.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There are many methods to bring life to your applied learning activities. </a:t>
            </a:r>
          </a:p>
          <a:p>
            <a:pPr marL="0" indent="0">
              <a:buNone/>
            </a:pPr>
            <a:r>
              <a:rPr lang="en-US" dirty="0"/>
              <a:t>Use methods help students develop expert thinking processes through engaging in real life type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6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  <a:p>
            <a:r>
              <a:rPr lang="en-US" dirty="0"/>
              <a:t>Simulations</a:t>
            </a:r>
          </a:p>
          <a:p>
            <a:r>
              <a:rPr lang="en-US" dirty="0"/>
              <a:t>Scenarios</a:t>
            </a:r>
          </a:p>
          <a:p>
            <a:r>
              <a:rPr lang="en-US" dirty="0"/>
              <a:t>Problem-based Method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92" y="3812921"/>
            <a:ext cx="3177597" cy="210466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36" y="2223654"/>
            <a:ext cx="4172527" cy="2551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2136" y="4865253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licensed under Creative Commons Attribution 2.0.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12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 Template: Procedure or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by step description of what you want students to do. </a:t>
            </a:r>
          </a:p>
          <a:p>
            <a:r>
              <a:rPr lang="en-US" dirty="0"/>
              <a:t>When designing think about these educational concepts.</a:t>
            </a:r>
          </a:p>
          <a:p>
            <a:pPr lvl="1"/>
            <a:r>
              <a:rPr lang="en-US" dirty="0"/>
              <a:t>Frameworks</a:t>
            </a:r>
          </a:p>
          <a:p>
            <a:pPr lvl="1"/>
            <a:r>
              <a:rPr lang="en-US" dirty="0"/>
              <a:t>Cognitive Load Theory</a:t>
            </a:r>
          </a:p>
          <a:p>
            <a:pPr lvl="1"/>
            <a:r>
              <a:rPr lang="en-US" dirty="0"/>
              <a:t>Scaffolding</a:t>
            </a:r>
          </a:p>
          <a:p>
            <a:pPr lvl="1"/>
            <a:r>
              <a:rPr lang="en-US" dirty="0"/>
              <a:t>Bloom’s Taxonomy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38" y="2087704"/>
            <a:ext cx="3576789" cy="26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5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Think about the most effective activity you created for a class or experienced as a student.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chemeClr val="tx2"/>
                </a:solidFill>
                <a:latin typeface="+mj-lt"/>
              </a:rPr>
              <a:t>What made the activity effective?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241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When working on your ALA ask yourself:</a:t>
            </a:r>
          </a:p>
          <a:p>
            <a:pPr lvl="0"/>
            <a:r>
              <a:rPr lang="en-US" dirty="0"/>
              <a:t>What procedures, concepts, and knowledge will the learner need to know and be able to apply?</a:t>
            </a:r>
          </a:p>
          <a:p>
            <a:r>
              <a:rPr lang="en-US" dirty="0"/>
              <a:t>What analytical and evaluative skills for this do the students have?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 students have the resources to perform the tasks? </a:t>
            </a:r>
          </a:p>
          <a:p>
            <a:r>
              <a:rPr lang="en-US" dirty="0"/>
              <a:t>Have I modelled the thinking process I want the students to use?</a:t>
            </a:r>
          </a:p>
          <a:p>
            <a:r>
              <a:rPr lang="en-US" dirty="0"/>
              <a:t>Is the ALA written in a way they know what I want them to do and how they will be graded? </a:t>
            </a:r>
          </a:p>
        </p:txBody>
      </p:sp>
    </p:spTree>
    <p:extLst>
      <p:ext uri="{BB962C8B-B14F-4D97-AF65-F5344CB8AC3E}">
        <p14:creationId xmlns:p14="http://schemas.microsoft.com/office/powerpoint/2010/main" val="1832309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 Template-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Reflection Questions:</a:t>
            </a:r>
          </a:p>
          <a:p>
            <a:pPr>
              <a:buFontTx/>
              <a:buChar char="-"/>
            </a:pPr>
            <a:r>
              <a:rPr lang="en-US" b="1" dirty="0"/>
              <a:t>Content questions</a:t>
            </a:r>
            <a:r>
              <a:rPr lang="en-US" dirty="0"/>
              <a:t>: These can be in the body of the procedure/tasks section or you can include them in this section.</a:t>
            </a:r>
          </a:p>
          <a:p>
            <a:pPr>
              <a:buFontTx/>
              <a:buChar char="-"/>
            </a:pPr>
            <a:r>
              <a:rPr lang="en-US" dirty="0"/>
              <a:t>Remember Bloom’s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dirty="0"/>
              <a:t>Debrief questions</a:t>
            </a:r>
            <a:r>
              <a:rPr lang="en-US" dirty="0"/>
              <a:t>: Ask students to respond to questions about completion of the ALA- How did it go, what challenged you, what surprised you? 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07" y="3215797"/>
            <a:ext cx="2848986" cy="27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87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 Template:  Assessment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will you assess student understanding?</a:t>
            </a:r>
          </a:p>
          <a:p>
            <a:r>
              <a:rPr lang="en-US" dirty="0"/>
              <a:t>How will it be graded?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ways do you suggest? </a:t>
            </a:r>
          </a:p>
        </p:txBody>
      </p:sp>
    </p:spTree>
    <p:extLst>
      <p:ext uri="{BB962C8B-B14F-4D97-AF65-F5344CB8AC3E}">
        <p14:creationId xmlns:p14="http://schemas.microsoft.com/office/powerpoint/2010/main" val="4077128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 Template:  Answer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33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/>
              <a:t>Rick Mills.  Introduction to Applied Learning Activities in Plant Breeding. </a:t>
            </a:r>
            <a:r>
              <a:rPr lang="en-US" sz="1400" dirty="0">
                <a:hlinkClick r:id="rId2"/>
              </a:rPr>
              <a:t>https://pbea.agron.iastate.edu/course-materials/other-materials/introduction-applied-learning-activities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Judy </a:t>
            </a:r>
            <a:r>
              <a:rPr lang="en-US" sz="1400" dirty="0" err="1"/>
              <a:t>Levings</a:t>
            </a:r>
            <a:r>
              <a:rPr lang="en-US" sz="1400" dirty="0"/>
              <a:t>, PBEA-PLC Coordinator,  Agriculture Education and Studies, Iowa State University </a:t>
            </a:r>
          </a:p>
          <a:p>
            <a:endParaRPr lang="en-US" sz="1400" dirty="0"/>
          </a:p>
          <a:p>
            <a:r>
              <a:rPr lang="en-US" sz="1400" dirty="0"/>
              <a:t>Siddique Muhammad-</a:t>
            </a:r>
            <a:r>
              <a:rPr lang="en-US" sz="1400" dirty="0" err="1"/>
              <a:t>Aboobucker</a:t>
            </a:r>
            <a:r>
              <a:rPr lang="en-US" sz="1400" dirty="0"/>
              <a:t>, Agronomy Post-Doctoral Student, Iowa State University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ALA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080" y="2061214"/>
            <a:ext cx="10972800" cy="1860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the ALA template.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frameworks, cognitive load theory and scaffolding to ALA design.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writing an ALA purpose/objective; write an ALA procedure or task, background and assessment questions.</a:t>
            </a:r>
          </a:p>
        </p:txBody>
      </p:sp>
    </p:spTree>
    <p:extLst>
      <p:ext uri="{BB962C8B-B14F-4D97-AF65-F5344CB8AC3E}">
        <p14:creationId xmlns:p14="http://schemas.microsoft.com/office/powerpoint/2010/main" val="226309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What is an Applied Learning Activity?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“Is an exercise, case study, learning task, scenario, or an experiential learning activity used by educators to model expertise to learners and by learners to develop competence in applying course content.” </a:t>
            </a:r>
          </a:p>
          <a:p>
            <a:pPr marL="0" indent="0">
              <a:buNone/>
            </a:pPr>
            <a:r>
              <a:rPr lang="en-US" sz="2800" dirty="0"/>
              <a:t>(</a:t>
            </a:r>
            <a:r>
              <a:rPr lang="en-US" dirty="0"/>
              <a:t>Mills, Rick</a:t>
            </a:r>
            <a:r>
              <a:rPr lang="en-US" sz="2800" dirty="0"/>
              <a:t>).   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90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ALA’s help build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Help learners </a:t>
            </a:r>
            <a:r>
              <a:rPr lang="en-US" b="1" dirty="0"/>
              <a:t>perform</a:t>
            </a:r>
            <a:r>
              <a:rPr lang="en-US" dirty="0"/>
              <a:t> real-world plant breeder tasks.</a:t>
            </a:r>
          </a:p>
          <a:p>
            <a:pPr lvl="0"/>
            <a:r>
              <a:rPr lang="en-US" dirty="0"/>
              <a:t>Encourage learners to </a:t>
            </a:r>
            <a:r>
              <a:rPr lang="en-US" b="1" dirty="0"/>
              <a:t>use </a:t>
            </a:r>
            <a:r>
              <a:rPr lang="en-US" dirty="0"/>
              <a:t>the thinking strategies plant breeders use.</a:t>
            </a:r>
          </a:p>
          <a:p>
            <a:r>
              <a:rPr lang="en-US" dirty="0"/>
              <a:t>Assist students in becoming </a:t>
            </a:r>
            <a:r>
              <a:rPr lang="en-US" b="1" dirty="0"/>
              <a:t>more conscious </a:t>
            </a:r>
            <a:r>
              <a:rPr lang="en-US" dirty="0"/>
              <a:t>about what content and knowledge they need to do the job. </a:t>
            </a:r>
          </a:p>
          <a:p>
            <a:r>
              <a:rPr lang="en-US" dirty="0"/>
              <a:t>Give students a safe setting to fail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248488"/>
            <a:ext cx="4937125" cy="3218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8012" y="5926108"/>
            <a:ext cx="4940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licensed under Creative Commons Attribution 2.0 Attributed to Center for Teaching, </a:t>
            </a:r>
          </a:p>
          <a:p>
            <a:r>
              <a:rPr lang="en-US" sz="1000" dirty="0"/>
              <a:t>Vanderbilt University</a:t>
            </a:r>
          </a:p>
        </p:txBody>
      </p:sp>
    </p:spTree>
    <p:extLst>
      <p:ext uri="{BB962C8B-B14F-4D97-AF65-F5344CB8AC3E}">
        <p14:creationId xmlns:p14="http://schemas.microsoft.com/office/powerpoint/2010/main" val="307622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 need to know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competency, proficiency and expertise looks like in plant breeding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Core Competencies</a:t>
            </a:r>
          </a:p>
          <a:p>
            <a:r>
              <a:rPr lang="en-US" sz="2800" dirty="0"/>
              <a:t>Continued professional development</a:t>
            </a:r>
          </a:p>
          <a:p>
            <a:r>
              <a:rPr lang="en-US" sz="2800" dirty="0"/>
              <a:t>Consultation with breeders &amp; researchers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2581" y="5209309"/>
            <a:ext cx="486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Then educational experiences can be developed. </a:t>
            </a:r>
          </a:p>
        </p:txBody>
      </p:sp>
    </p:spTree>
    <p:extLst>
      <p:ext uri="{BB962C8B-B14F-4D97-AF65-F5344CB8AC3E}">
        <p14:creationId xmlns:p14="http://schemas.microsoft.com/office/powerpoint/2010/main" val="85758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06AC-F125-45E7-BA88-F4E6A9A3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for an Effective ALA?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7DBE-BD99-4BBF-A506-64487E1000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F86EE-91FA-4C3C-A221-850A5EF54D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8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1A61-CFC9-4B1E-AA78-FA9D3458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problem-based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61237-F932-4BC3-B24A-052441FBDA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where students </a:t>
            </a:r>
            <a:r>
              <a:rPr lang="en-US" b="1" i="1"/>
              <a:t>apply</a:t>
            </a:r>
            <a:r>
              <a:rPr lang="en-US"/>
              <a:t> their knowledge by solving open-ended questions/problems.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45B99-9318-45AD-84FF-3E3047105D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problem should:</a:t>
            </a:r>
          </a:p>
          <a:p>
            <a:r>
              <a:rPr lang="en-US" dirty="0"/>
              <a:t>motivate students to seek deeper understanding of concepts.</a:t>
            </a:r>
          </a:p>
          <a:p>
            <a:r>
              <a:rPr lang="en-US" dirty="0"/>
              <a:t>require students to make reasoned decisions and to defend them.</a:t>
            </a:r>
          </a:p>
          <a:p>
            <a:r>
              <a:rPr lang="en-US" dirty="0"/>
              <a:t>incorporate the content objectives in such a way as to connect it to previous courses/knowledge.</a:t>
            </a:r>
          </a:p>
          <a:p>
            <a:r>
              <a:rPr lang="en-US" dirty="0"/>
              <a:t>Include a level of complexity to ensure that the students must work together to solve it (if a group project)</a:t>
            </a:r>
          </a:p>
          <a:p>
            <a:endParaRPr lang="en-US" dirty="0"/>
          </a:p>
        </p:txBody>
      </p:sp>
      <p:pic>
        <p:nvPicPr>
          <p:cNvPr id="6" name="Picture 5" descr="A sign on the screen&#10;&#10;Description automatically generated">
            <a:extLst>
              <a:ext uri="{FF2B5EF4-FFF2-40B4-BE49-F238E27FC236}">
                <a16:creationId xmlns:a16="http://schemas.microsoft.com/office/drawing/2014/main" id="{56E8D449-DBBB-47F7-B72A-58967803C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71728" y="2648695"/>
            <a:ext cx="3899879" cy="3119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692BD8-C92D-465A-A27F-7FF023AB78E5}"/>
              </a:ext>
            </a:extLst>
          </p:cNvPr>
          <p:cNvSpPr txBox="1"/>
          <p:nvPr/>
        </p:nvSpPr>
        <p:spPr>
          <a:xfrm>
            <a:off x="1455420" y="6571397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thecollaboratory.wikidot.com/philosophy-of-thought-and-logic-2013-2014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1393A6-8A29-4641-A355-037E1B7EBDA3}"/>
              </a:ext>
            </a:extLst>
          </p:cNvPr>
          <p:cNvSpPr txBox="1"/>
          <p:nvPr/>
        </p:nvSpPr>
        <p:spPr>
          <a:xfrm>
            <a:off x="1036320" y="5847265"/>
            <a:ext cx="994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Consult a variety of sources: newspapers, magazines, journals, books, textbooks, and television/ movies.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0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or creation of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Cognitive strategies, approaches, or models that help ‘frame’ a problem so it can be solved. </a:t>
            </a:r>
          </a:p>
          <a:p>
            <a:r>
              <a:rPr lang="en-US" dirty="0"/>
              <a:t>What are these in your content area?</a:t>
            </a:r>
          </a:p>
          <a:p>
            <a:endParaRPr lang="en-US" dirty="0"/>
          </a:p>
          <a:p>
            <a:r>
              <a:rPr lang="en-US" i="1" dirty="0"/>
              <a:t>They can be fixed to a discipline or instructors can create them to assist in understanding.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156963" y="1838544"/>
            <a:ext cx="4937758" cy="38427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5-element framework for analyzing a breeding operation:</a:t>
            </a:r>
          </a:p>
          <a:p>
            <a:r>
              <a:rPr lang="en-US" dirty="0"/>
              <a:t>  </a:t>
            </a:r>
          </a:p>
          <a:p>
            <a:pPr lvl="1"/>
            <a:r>
              <a:rPr lang="en-US" dirty="0"/>
              <a:t>1. Establish objectives</a:t>
            </a:r>
          </a:p>
          <a:p>
            <a:pPr lvl="1"/>
            <a:r>
              <a:rPr lang="en-US" dirty="0"/>
              <a:t>2. Create variability</a:t>
            </a:r>
          </a:p>
          <a:p>
            <a:pPr lvl="1"/>
            <a:r>
              <a:rPr lang="en-US" dirty="0"/>
              <a:t>3. Evaluate progeny</a:t>
            </a:r>
          </a:p>
          <a:p>
            <a:pPr lvl="1"/>
            <a:r>
              <a:rPr lang="en-US" dirty="0"/>
              <a:t>4. Select progeny</a:t>
            </a:r>
          </a:p>
          <a:p>
            <a:pPr lvl="1"/>
            <a:r>
              <a:rPr lang="en-US" dirty="0"/>
              <a:t>5. Increase progeny</a:t>
            </a:r>
          </a:p>
        </p:txBody>
      </p:sp>
    </p:spTree>
    <p:extLst>
      <p:ext uri="{BB962C8B-B14F-4D97-AF65-F5344CB8AC3E}">
        <p14:creationId xmlns:p14="http://schemas.microsoft.com/office/powerpoint/2010/main" val="38476392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1104</Words>
  <Application>Microsoft Office PowerPoint</Application>
  <PresentationFormat>Widescreen</PresentationFormat>
  <Paragraphs>126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Retrospect</vt:lpstr>
      <vt:lpstr>Acrobat Document</vt:lpstr>
      <vt:lpstr>Applied Learning Activities</vt:lpstr>
      <vt:lpstr>Think about the most effective activity you created for a class or experienced as a student.</vt:lpstr>
      <vt:lpstr>Purpose of ALA Sessions</vt:lpstr>
      <vt:lpstr>What is an Applied Learning Activity?</vt:lpstr>
      <vt:lpstr>ALA’s help build competence</vt:lpstr>
      <vt:lpstr>So you need to know </vt:lpstr>
      <vt:lpstr>What makes for an Effective ALA?</vt:lpstr>
      <vt:lpstr>A problem-based approach</vt:lpstr>
      <vt:lpstr>Identification or creation of Frameworks</vt:lpstr>
      <vt:lpstr>Think about a plant breeding  problem in your subject area.   .</vt:lpstr>
      <vt:lpstr>Cognitive Load</vt:lpstr>
      <vt:lpstr>Scaffolding</vt:lpstr>
      <vt:lpstr>Bloom’s Taxonomy</vt:lpstr>
      <vt:lpstr>Review the ALA Template</vt:lpstr>
      <vt:lpstr>ALA Template: The Beginning Stuff </vt:lpstr>
      <vt:lpstr>ALA Template:  Materials &amp; Time</vt:lpstr>
      <vt:lpstr>ALA Template:  Background</vt:lpstr>
      <vt:lpstr>Methods</vt:lpstr>
      <vt:lpstr>ALA Template: Procedure or Tasks</vt:lpstr>
      <vt:lpstr>Questions to Ask Yourself</vt:lpstr>
      <vt:lpstr>ALA Template- Reflection</vt:lpstr>
      <vt:lpstr>ALA Template:  Assessment Strategy</vt:lpstr>
      <vt:lpstr>ALA Template:  Answer Keys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Learning Activities</dc:title>
  <dc:creator>Judy</dc:creator>
  <cp:lastModifiedBy>Judy</cp:lastModifiedBy>
  <cp:revision>7</cp:revision>
  <dcterms:created xsi:type="dcterms:W3CDTF">2019-03-12T11:19:33Z</dcterms:created>
  <dcterms:modified xsi:type="dcterms:W3CDTF">2019-03-13T14:20:51Z</dcterms:modified>
</cp:coreProperties>
</file>