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C1C6-738D-492A-A23F-3873FAACD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E9B55-A696-4C20-92E3-EA8D79D96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47BE1-7DD5-4045-8C5E-F29F5C7B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EAFD-11DB-4A00-9616-417D42FF877E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DF8E7-C6D7-4242-B943-8CCE8540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85A58-A2C7-4772-841B-705CED111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497-3931-4118-83EB-6B3310BD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0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C61C-7062-4D66-A20A-2B1371B1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E93595-9DBC-4C2B-8C93-861CA3FF1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E99E5-359E-476E-9364-3D985AEA7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EAFD-11DB-4A00-9616-417D42FF877E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32D6C-9EA9-4811-9F4A-1A1AA7C3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D7A47-D155-4A9A-A359-EF051979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497-3931-4118-83EB-6B3310BD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8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D7E689-9EE4-4C94-AC75-009048042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ED41D-9CB6-42D4-8730-A7CF64982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A60DD-5C1E-4B40-8F23-9DE49BB5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EAFD-11DB-4A00-9616-417D42FF877E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3E53D-D3F3-4E1D-93A6-910E25F2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79E16-39D4-4903-83C5-16A5BAD9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497-3931-4118-83EB-6B3310BD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2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FB4E-2205-4E95-A979-E9B71121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05F0B-92FD-4826-A281-F9E7FD5B9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50937-643A-4B76-BCFD-2C6E7E5E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EAFD-11DB-4A00-9616-417D42FF877E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994BB-5EE8-425A-A932-BCA9D1CC1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A1323-397E-4AAC-A54C-D7442E44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497-3931-4118-83EB-6B3310BD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8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DBBCA-13FC-4304-8902-AD9B3680B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86621-B85D-4F17-9E7E-89B278FE9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6F853-1732-4012-8A29-A7DBECAC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EAFD-11DB-4A00-9616-417D42FF877E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29935-09FE-4C28-94C9-43C5D65E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65565-6585-4F37-8286-3F099BB4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497-3931-4118-83EB-6B3310BD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5AB9-1392-48BD-A424-5C7EC430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734A0-85B8-48B5-847E-4FE09EF3F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CF74A-F0D3-47D9-A0BC-E154AB032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0E0AD-3105-451F-991C-1820BB7EF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EAFD-11DB-4A00-9616-417D42FF877E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F4206-262B-409B-BABF-B085E1C7E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431BE-8874-47C5-826F-A4603A79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497-3931-4118-83EB-6B3310BD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DCEB7-9A57-4A0B-B97F-4F32FCDC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17064-AF6A-43B9-A941-7E0F57EB3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63DCC-DD4A-49AB-95BF-26604D6C9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B4214-9503-4071-BE2D-930FA9045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F1CFF7-825C-4107-9F6C-F3E82DF9A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8DB294-ED89-40AD-BADE-E6D3B1A1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EAFD-11DB-4A00-9616-417D42FF877E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6D0C00-E9FA-4A7A-A8C5-7DEA81B1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89F685-9DF4-4BB8-A666-FD98F52A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497-3931-4118-83EB-6B3310BD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1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CF294-4395-4A74-AB0E-4759D7A36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CC2EC-CE15-4EDD-A52C-8CCE8E629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EAFD-11DB-4A00-9616-417D42FF877E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6AA9E-5235-4343-99A5-8B1509F9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86490-7A34-4667-8152-6FD22751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497-3931-4118-83EB-6B3310BD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9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26C2B7-4D57-4E08-A70F-AFD598B0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EAFD-11DB-4A00-9616-417D42FF877E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F54F6D-C992-441B-A9A7-3389117D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942FB-B9E0-45E4-9BD2-F2B8E7F13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497-3931-4118-83EB-6B3310BD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7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3EC3-006E-4CDC-8880-7E47C4B30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B4D87-E8F8-4C9D-85B1-A9038C30C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CC9D4-DB03-4A7F-BB95-684ABADF9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FC0C0-6219-4893-B74B-BA2C9DE3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EAFD-11DB-4A00-9616-417D42FF877E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6D4F0-8B29-4B39-9754-139E1629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BE619-2ED4-4901-ADCF-B506E0F7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497-3931-4118-83EB-6B3310BD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3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6B2A-8191-4949-B055-0AC664C0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B0950-5B05-4E3A-9CBE-EC1FE2F02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455E5-BA04-4B41-8830-19259D22E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AB04B-E3FE-4489-9461-B6876D3E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EAFD-11DB-4A00-9616-417D42FF877E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1AF1C-70F2-4D91-A2AB-27D1344F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14017-A8D0-40D9-8772-28B921790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2497-3931-4118-83EB-6B3310BD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0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936A37-D6E1-479D-A8B4-6FAC1396A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2EAEF-BAB5-447A-A5B5-7A9EA87D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DF4C0-B711-42E6-90A2-9120DE4D8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EAFD-11DB-4A00-9616-417D42FF877E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333DB-600F-4BEB-A66A-5C1A55C198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B87DE-3ADB-4EAA-B191-50ACFA34F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62497-3931-4118-83EB-6B3310BD3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4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B8C1-704E-404F-8ABC-F8338AF7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212"/>
            <a:ext cx="10515600" cy="46037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LESSON PLANING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D0928-2B07-4F63-9894-6F7A5689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722" y="563140"/>
            <a:ext cx="10129631" cy="110663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dirty="0"/>
              <a:t>Lesson tittle: </a:t>
            </a:r>
            <a:r>
              <a:rPr lang="en-US" sz="2400" b="1" dirty="0"/>
              <a:t>Concept of G X E</a:t>
            </a:r>
          </a:p>
          <a:p>
            <a:pPr marL="0" indent="0">
              <a:buNone/>
            </a:pPr>
            <a:r>
              <a:rPr lang="en-US" sz="2400" dirty="0"/>
              <a:t>Course: </a:t>
            </a:r>
            <a:r>
              <a:rPr lang="en-US" sz="2400" b="1" dirty="0"/>
              <a:t>Quantitative Genetics  </a:t>
            </a:r>
            <a:r>
              <a:rPr lang="en-US" sz="2400" dirty="0"/>
              <a:t>Module</a:t>
            </a:r>
            <a:r>
              <a:rPr lang="en-US" sz="2400" b="1" dirty="0"/>
              <a:t>: G X E    </a:t>
            </a:r>
            <a:r>
              <a:rPr lang="en-US" sz="2400" dirty="0"/>
              <a:t>Unit: </a:t>
            </a:r>
            <a:r>
              <a:rPr lang="en-US" sz="2400" b="1" dirty="0"/>
              <a:t>Multi-environment trials </a:t>
            </a:r>
          </a:p>
          <a:p>
            <a:pPr marL="0" indent="0">
              <a:buNone/>
            </a:pPr>
            <a:r>
              <a:rPr lang="en-US" sz="2400" dirty="0"/>
              <a:t>Core Competency: </a:t>
            </a:r>
            <a:r>
              <a:rPr lang="en-US" sz="2400" b="1" dirty="0"/>
              <a:t>Concept and types of G X E</a:t>
            </a:r>
            <a:r>
              <a:rPr lang="en-US" sz="2400" dirty="0"/>
              <a:t> Author: </a:t>
            </a:r>
            <a:r>
              <a:rPr lang="en-US" sz="2400" b="1" dirty="0"/>
              <a:t>Patrick Ongom </a:t>
            </a:r>
            <a:r>
              <a:rPr lang="en-US" sz="2400" dirty="0"/>
              <a:t>Time: </a:t>
            </a:r>
            <a:r>
              <a:rPr lang="en-US" sz="2400" b="1" dirty="0"/>
              <a:t>12 mins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9E577-57F6-4A14-9DD8-D31DBCFF6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40" y="1683027"/>
            <a:ext cx="8461700" cy="50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5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48ADC5-DBD9-4273-8458-E956E707A5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04" t="18109" r="7890" b="24363"/>
          <a:stretch/>
        </p:blipFill>
        <p:spPr>
          <a:xfrm>
            <a:off x="255211" y="951463"/>
            <a:ext cx="11661879" cy="58203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17A0B7-E5C6-46BC-B73C-F03EFB29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53091"/>
            <a:ext cx="10515600" cy="72155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Variants of cross over G x E interaction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BD464D-12AE-4A20-8BB6-173593465150}"/>
              </a:ext>
            </a:extLst>
          </p:cNvPr>
          <p:cNvCxnSpPr/>
          <p:nvPr/>
        </p:nvCxnSpPr>
        <p:spPr>
          <a:xfrm flipV="1">
            <a:off x="8653670" y="2994990"/>
            <a:ext cx="1948069" cy="861392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6182A0-2657-4E18-A625-04116EB46D1D}"/>
              </a:ext>
            </a:extLst>
          </p:cNvPr>
          <p:cNvCxnSpPr>
            <a:cxnSpLocks/>
          </p:cNvCxnSpPr>
          <p:nvPr/>
        </p:nvCxnSpPr>
        <p:spPr>
          <a:xfrm flipV="1">
            <a:off x="8719931" y="2186609"/>
            <a:ext cx="2107096" cy="288897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D181D45-6880-4CF5-A3CB-E22895DB8A96}"/>
              </a:ext>
            </a:extLst>
          </p:cNvPr>
          <p:cNvSpPr txBox="1"/>
          <p:nvPr/>
        </p:nvSpPr>
        <p:spPr>
          <a:xfrm>
            <a:off x="9558130" y="3774177"/>
            <a:ext cx="110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 units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A0B991-585A-4A51-BD88-349A8D40ECCD}"/>
              </a:ext>
            </a:extLst>
          </p:cNvPr>
          <p:cNvSpPr txBox="1"/>
          <p:nvPr/>
        </p:nvSpPr>
        <p:spPr>
          <a:xfrm>
            <a:off x="8822635" y="3211346"/>
            <a:ext cx="110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1 unit</a:t>
            </a:r>
          </a:p>
        </p:txBody>
      </p:sp>
    </p:spTree>
    <p:extLst>
      <p:ext uri="{BB962C8B-B14F-4D97-AF65-F5344CB8AC3E}">
        <p14:creationId xmlns:p14="http://schemas.microsoft.com/office/powerpoint/2010/main" val="185565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EA44-35C9-4431-AB3A-D9BCF0C5E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113335"/>
            <a:ext cx="10515600" cy="840823"/>
          </a:xfrm>
        </p:spPr>
        <p:txBody>
          <a:bodyPr/>
          <a:lstStyle/>
          <a:p>
            <a:r>
              <a:rPr lang="en-US" b="1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F06B0-38E2-4583-8535-1E6FC0766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3" y="1391478"/>
            <a:ext cx="11145079" cy="4545495"/>
          </a:xfrm>
        </p:spPr>
        <p:txBody>
          <a:bodyPr/>
          <a:lstStyle/>
          <a:p>
            <a:r>
              <a:rPr lang="en-US" dirty="0"/>
              <a:t>Phenotype is a mixture of gene effect and environment effect</a:t>
            </a:r>
          </a:p>
          <a:p>
            <a:pPr lvl="1">
              <a:buFont typeface="Symbol" panose="05050102010706020507" pitchFamily="18" charset="2"/>
              <a:buChar char=""/>
            </a:pPr>
            <a:r>
              <a:rPr lang="en-US" dirty="0"/>
              <a:t>Modeled by expression P = G + E</a:t>
            </a:r>
          </a:p>
          <a:p>
            <a:pPr lvl="1">
              <a:buFont typeface="Symbol" panose="05050102010706020507" pitchFamily="18" charset="2"/>
              <a:buChar char=""/>
            </a:pPr>
            <a:endParaRPr lang="en-US" dirty="0"/>
          </a:p>
          <a:p>
            <a:r>
              <a:rPr lang="en-US" dirty="0"/>
              <a:t>G x E is expressed in different ways: </a:t>
            </a:r>
          </a:p>
          <a:p>
            <a:pPr lvl="1">
              <a:buFont typeface="Symbol" panose="05050102010706020507" pitchFamily="18" charset="2"/>
              <a:buChar char=""/>
            </a:pPr>
            <a:r>
              <a:rPr lang="en-US" dirty="0"/>
              <a:t>non- crossover interaction –change in magnitude</a:t>
            </a:r>
          </a:p>
          <a:p>
            <a:pPr lvl="1">
              <a:buFont typeface="Symbol" panose="05050102010706020507" pitchFamily="18" charset="2"/>
              <a:buChar char=""/>
            </a:pPr>
            <a:r>
              <a:rPr lang="en-US" dirty="0"/>
              <a:t>Cross over interaction (change in ranks)</a:t>
            </a:r>
          </a:p>
          <a:p>
            <a:pPr lvl="1">
              <a:buFont typeface="Symbol" panose="05050102010706020507" pitchFamily="18" charset="2"/>
              <a:buChar char=""/>
            </a:pPr>
            <a:r>
              <a:rPr lang="en-US" dirty="0"/>
              <a:t> variants of crossover (combine change in ranks and magnitude) </a:t>
            </a:r>
          </a:p>
          <a:p>
            <a:pPr lvl="1">
              <a:buFont typeface="Symbol" panose="05050102010706020507" pitchFamily="18" charset="2"/>
              <a:buChar char=""/>
            </a:pPr>
            <a:endParaRPr lang="en-US" dirty="0"/>
          </a:p>
          <a:p>
            <a:r>
              <a:rPr lang="en-US" dirty="0"/>
              <a:t>Each type affect section decision differently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3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EEDEF-B2DB-44A2-A692-F5C89A7F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61" y="1"/>
            <a:ext cx="10515600" cy="1027906"/>
          </a:xfrm>
        </p:spPr>
        <p:txBody>
          <a:bodyPr/>
          <a:lstStyle/>
          <a:p>
            <a:r>
              <a:rPr lang="en-US" b="1" dirty="0"/>
              <a:t>Concept check quiz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F36D5-2CEA-4723-BAC4-99A95B358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149764"/>
            <a:ext cx="5761383" cy="5708236"/>
          </a:xfrm>
        </p:spPr>
        <p:txBody>
          <a:bodyPr>
            <a:normAutofit/>
          </a:bodyPr>
          <a:lstStyle/>
          <a:p>
            <a:r>
              <a:rPr lang="en-US" dirty="0"/>
              <a:t>Given the graph shown, which of the two genotypes </a:t>
            </a:r>
            <a:r>
              <a:rPr lang="en-US" b="1" dirty="0"/>
              <a:t>A</a:t>
            </a:r>
            <a:r>
              <a:rPr lang="en-US" dirty="0"/>
              <a:t> and</a:t>
            </a:r>
            <a:r>
              <a:rPr lang="en-US" b="1" dirty="0"/>
              <a:t> B </a:t>
            </a:r>
            <a:r>
              <a:rPr lang="en-US" dirty="0"/>
              <a:t>would be preferable?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White your response and submit before exiting the class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44F7A-8A19-466A-B6B4-F7B9B59B2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84" b="7301"/>
          <a:stretch/>
        </p:blipFill>
        <p:spPr>
          <a:xfrm>
            <a:off x="7015163" y="542529"/>
            <a:ext cx="4719637" cy="6047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38DA4-E71A-467C-9C92-B9E22636CB1C}"/>
              </a:ext>
            </a:extLst>
          </p:cNvPr>
          <p:cNvSpPr txBox="1"/>
          <p:nvPr/>
        </p:nvSpPr>
        <p:spPr>
          <a:xfrm rot="5400000">
            <a:off x="9198483" y="4418535"/>
            <a:ext cx="615553" cy="2189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rtlCol="0">
            <a:spAutoFit/>
          </a:bodyPr>
          <a:lstStyle/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818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1E89-4E35-4310-885E-E6101846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47074"/>
            <a:ext cx="10916478" cy="60228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Topic: G X 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0C3A8-E163-4F78-ACC8-C4F04D9B8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8" y="964238"/>
            <a:ext cx="12085982" cy="56751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Objectives</a:t>
            </a:r>
          </a:p>
          <a:p>
            <a:r>
              <a:rPr lang="en-US" sz="3200" dirty="0"/>
              <a:t>Clearly Explain the concept of G X E</a:t>
            </a:r>
          </a:p>
          <a:p>
            <a:r>
              <a:rPr lang="en-US" sz="3200" dirty="0"/>
              <a:t>Illustrate different types of G X E </a:t>
            </a:r>
          </a:p>
          <a:p>
            <a:r>
              <a:rPr lang="en-US" sz="3200" dirty="0"/>
              <a:t>Discuss implication of GXE in making breeding/selection decision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 Outlines</a:t>
            </a:r>
          </a:p>
          <a:p>
            <a:r>
              <a:rPr lang="en-US" sz="3200" dirty="0"/>
              <a:t>Concept of GXE</a:t>
            </a:r>
          </a:p>
          <a:p>
            <a:r>
              <a:rPr lang="en-US" sz="3200" dirty="0"/>
              <a:t>Biological explanation of G x E</a:t>
            </a:r>
          </a:p>
          <a:p>
            <a:r>
              <a:rPr lang="en-US" sz="3200" dirty="0"/>
              <a:t>Types of GXE</a:t>
            </a:r>
          </a:p>
          <a:p>
            <a:r>
              <a:rPr lang="en-US" sz="3200" dirty="0"/>
              <a:t>Summary </a:t>
            </a:r>
          </a:p>
          <a:p>
            <a:r>
              <a:rPr lang="en-US" sz="3200" dirty="0"/>
              <a:t>Concept check quiz </a:t>
            </a:r>
          </a:p>
        </p:txBody>
      </p:sp>
    </p:spTree>
    <p:extLst>
      <p:ext uri="{BB962C8B-B14F-4D97-AF65-F5344CB8AC3E}">
        <p14:creationId xmlns:p14="http://schemas.microsoft.com/office/powerpoint/2010/main" val="319311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98F68-0884-4DBD-A472-659BE54F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4" y="1348549"/>
            <a:ext cx="10515600" cy="2746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i="1" dirty="0"/>
              <a:t>You may have heard that your genes govern who you become. You may have even blamed or thanked your genes for a few things. Your height, your personality, your dimples - these are all a reflection of your genetic makeup</a:t>
            </a:r>
          </a:p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r>
              <a:rPr lang="en-US" sz="3600" i="1" dirty="0">
                <a:solidFill>
                  <a:srgbClr val="00B0F0"/>
                </a:solidFill>
              </a:rPr>
              <a:t>                         Is this totally true?</a:t>
            </a:r>
          </a:p>
        </p:txBody>
      </p:sp>
    </p:spTree>
    <p:extLst>
      <p:ext uri="{BB962C8B-B14F-4D97-AF65-F5344CB8AC3E}">
        <p14:creationId xmlns:p14="http://schemas.microsoft.com/office/powerpoint/2010/main" val="536379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9858-FA48-4DED-99AA-FAA67B53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65" y="82686"/>
            <a:ext cx="10515600" cy="6690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Concept of G x 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3D1B1-B316-499C-B4C4-D1BFBB6C5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79" y="984443"/>
            <a:ext cx="11449905" cy="1679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F8FE75-588B-4132-8932-76A9D49D6768}"/>
              </a:ext>
            </a:extLst>
          </p:cNvPr>
          <p:cNvSpPr txBox="1"/>
          <p:nvPr/>
        </p:nvSpPr>
        <p:spPr>
          <a:xfrm>
            <a:off x="6956187" y="4913471"/>
            <a:ext cx="2638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US" sz="2800" b="1" dirty="0"/>
              <a:t> (yield, disease reaction etc.)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EFFBE-4DE9-477B-AE28-D8BABDAA590C}"/>
              </a:ext>
            </a:extLst>
          </p:cNvPr>
          <p:cNvSpPr txBox="1"/>
          <p:nvPr/>
        </p:nvSpPr>
        <p:spPr>
          <a:xfrm>
            <a:off x="1707826" y="4651861"/>
            <a:ext cx="1941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 </a:t>
            </a:r>
            <a:r>
              <a:rPr lang="en-US" sz="2800" b="1" dirty="0"/>
              <a:t>(genetic make up)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06FCC-1337-4E84-9A67-D690FA7BA872}"/>
              </a:ext>
            </a:extLst>
          </p:cNvPr>
          <p:cNvSpPr txBox="1"/>
          <p:nvPr/>
        </p:nvSpPr>
        <p:spPr>
          <a:xfrm>
            <a:off x="3808545" y="4734907"/>
            <a:ext cx="2875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E</a:t>
            </a:r>
            <a:r>
              <a:rPr lang="en-US" sz="2800" b="1" dirty="0"/>
              <a:t> (temperature, precipitation </a:t>
            </a:r>
            <a:r>
              <a:rPr lang="en-US" sz="2800" b="1" dirty="0" err="1"/>
              <a:t>etc</a:t>
            </a:r>
            <a:r>
              <a:rPr lang="en-US" sz="2800" b="1" dirty="0"/>
              <a:t>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19A26E-B27D-4CF4-A51E-E488526DD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061" y="2896359"/>
            <a:ext cx="6649900" cy="1746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44BACC-B988-4D56-B53C-2A3696FE4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227" y="6007273"/>
            <a:ext cx="4258285" cy="71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0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AF74-D91C-4EAE-894F-821924AEC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77508"/>
            <a:ext cx="10515600" cy="999849"/>
          </a:xfrm>
        </p:spPr>
        <p:txBody>
          <a:bodyPr/>
          <a:lstStyle/>
          <a:p>
            <a:pPr algn="ctr"/>
            <a:r>
              <a:rPr lang="en-US" b="1" dirty="0"/>
              <a:t>Biological insight of G x 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B9754A-0834-45CA-AAB8-AAD800E3B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1291673"/>
            <a:ext cx="10123467" cy="55663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77F577-030B-4541-97B7-D9316F778DDA}"/>
              </a:ext>
            </a:extLst>
          </p:cNvPr>
          <p:cNvSpPr txBox="1"/>
          <p:nvPr/>
        </p:nvSpPr>
        <p:spPr>
          <a:xfrm>
            <a:off x="5849793" y="4671288"/>
            <a:ext cx="2686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Proteins and function</a:t>
            </a:r>
          </a:p>
        </p:txBody>
      </p:sp>
    </p:spTree>
    <p:extLst>
      <p:ext uri="{BB962C8B-B14F-4D97-AF65-F5344CB8AC3E}">
        <p14:creationId xmlns:p14="http://schemas.microsoft.com/office/powerpoint/2010/main" val="149080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E6CF-9A1E-4AC4-BA15-11F1CF5F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3906"/>
            <a:ext cx="11458575" cy="943316"/>
          </a:xfrm>
        </p:spPr>
        <p:txBody>
          <a:bodyPr/>
          <a:lstStyle/>
          <a:p>
            <a:pPr algn="ctr"/>
            <a:r>
              <a:rPr lang="en-US" b="1" dirty="0"/>
              <a:t>Types of G x E and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82E9E-73D5-43B9-87CD-1F47E9334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7" y="1316352"/>
            <a:ext cx="4502428" cy="5296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Type 1: </a:t>
            </a:r>
          </a:p>
          <a:p>
            <a:r>
              <a:rPr lang="en-US" sz="3200" dirty="0"/>
              <a:t>Consistent genotype performance across the two environments</a:t>
            </a:r>
          </a:p>
          <a:p>
            <a:endParaRPr lang="en-US" sz="3200" dirty="0"/>
          </a:p>
          <a:p>
            <a:r>
              <a:rPr lang="en-US" sz="3200" dirty="0"/>
              <a:t>No interaction</a:t>
            </a:r>
          </a:p>
          <a:p>
            <a:endParaRPr lang="en-US" sz="3200" dirty="0"/>
          </a:p>
          <a:p>
            <a:r>
              <a:rPr lang="en-US" sz="3200" dirty="0"/>
              <a:t>Genotype </a:t>
            </a:r>
            <a:r>
              <a:rPr lang="en-US" sz="3200" b="1" dirty="0"/>
              <a:t>A</a:t>
            </a:r>
            <a:r>
              <a:rPr lang="en-US" sz="3200" dirty="0"/>
              <a:t> is clearly the best one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53DF1-4D37-4404-804E-24B0BD0E8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55" t="19569" r="6875" b="29573"/>
          <a:stretch/>
        </p:blipFill>
        <p:spPr>
          <a:xfrm>
            <a:off x="6555477" y="1036978"/>
            <a:ext cx="4957763" cy="5769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4BEA02-6789-4C61-8702-D68A64FBD1DE}"/>
              </a:ext>
            </a:extLst>
          </p:cNvPr>
          <p:cNvSpPr txBox="1"/>
          <p:nvPr/>
        </p:nvSpPr>
        <p:spPr>
          <a:xfrm>
            <a:off x="5869679" y="2077901"/>
            <a:ext cx="615553" cy="21893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b="1" dirty="0"/>
              <a:t>Yield (t/ha)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E1468-BDD9-48A1-A71D-3CE506CCFA89}"/>
              </a:ext>
            </a:extLst>
          </p:cNvPr>
          <p:cNvSpPr txBox="1"/>
          <p:nvPr/>
        </p:nvSpPr>
        <p:spPr>
          <a:xfrm rot="5400000">
            <a:off x="8526145" y="5310578"/>
            <a:ext cx="615553" cy="21893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2800" b="1" dirty="0"/>
              <a:t>Environment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908EEA-D34A-45B5-ADD3-439B2ACAA9BF}"/>
              </a:ext>
            </a:extLst>
          </p:cNvPr>
          <p:cNvSpPr txBox="1"/>
          <p:nvPr/>
        </p:nvSpPr>
        <p:spPr>
          <a:xfrm>
            <a:off x="7580042" y="3290957"/>
            <a:ext cx="110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units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D12D78-C081-4487-9F85-53378FF40845}"/>
              </a:ext>
            </a:extLst>
          </p:cNvPr>
          <p:cNvCxnSpPr/>
          <p:nvPr/>
        </p:nvCxnSpPr>
        <p:spPr>
          <a:xfrm>
            <a:off x="7622694" y="2532338"/>
            <a:ext cx="0" cy="21031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15442E-6C8D-4294-8E2B-D2BC2675EABA}"/>
              </a:ext>
            </a:extLst>
          </p:cNvPr>
          <p:cNvSpPr txBox="1"/>
          <p:nvPr/>
        </p:nvSpPr>
        <p:spPr>
          <a:xfrm>
            <a:off x="9932302" y="2250664"/>
            <a:ext cx="110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units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0103EE-3AD8-4D54-A3C6-267E8F7271A2}"/>
              </a:ext>
            </a:extLst>
          </p:cNvPr>
          <p:cNvCxnSpPr/>
          <p:nvPr/>
        </p:nvCxnSpPr>
        <p:spPr>
          <a:xfrm>
            <a:off x="9974954" y="1492045"/>
            <a:ext cx="0" cy="21031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58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5891-06FA-4059-B59D-463FFE84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448" y="1463676"/>
            <a:ext cx="5800725" cy="5394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Type 2:</a:t>
            </a:r>
          </a:p>
          <a:p>
            <a:r>
              <a:rPr lang="en-US" sz="3200" dirty="0"/>
              <a:t>Change in magnitude of genotype performance</a:t>
            </a:r>
          </a:p>
          <a:p>
            <a:endParaRPr lang="en-US" sz="3200" dirty="0"/>
          </a:p>
          <a:p>
            <a:r>
              <a:rPr lang="en-US" sz="3200" dirty="0"/>
              <a:t>Presence of interaction (non-crossover interaction)</a:t>
            </a:r>
          </a:p>
          <a:p>
            <a:endParaRPr lang="en-US" sz="3200" dirty="0"/>
          </a:p>
          <a:p>
            <a:r>
              <a:rPr lang="en-US" sz="3200" dirty="0"/>
              <a:t> Genotype </a:t>
            </a:r>
            <a:r>
              <a:rPr lang="en-US" sz="3200" b="1" dirty="0"/>
              <a:t>A </a:t>
            </a:r>
            <a:r>
              <a:rPr lang="en-US" sz="3200" dirty="0"/>
              <a:t>is still clearly the best one, B is worse in environment  </a:t>
            </a:r>
            <a:r>
              <a:rPr lang="en-US" sz="3200" b="1" dirty="0"/>
              <a:t>X</a:t>
            </a:r>
          </a:p>
          <a:p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CBC8B3-B5E0-40BA-B712-8BA3DD71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126588"/>
            <a:ext cx="10515600" cy="987838"/>
          </a:xfrm>
        </p:spPr>
        <p:txBody>
          <a:bodyPr/>
          <a:lstStyle/>
          <a:p>
            <a:pPr algn="ctr"/>
            <a:r>
              <a:rPr lang="en-US" b="1" dirty="0"/>
              <a:t>Types of G x E and implications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F63186-CF44-4E06-8120-83745CF56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86" t="21161" r="8945" b="29157"/>
          <a:stretch/>
        </p:blipFill>
        <p:spPr>
          <a:xfrm>
            <a:off x="7329489" y="1009237"/>
            <a:ext cx="4249307" cy="51677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0766D5-906B-422E-A80B-C17C2EAD301D}"/>
              </a:ext>
            </a:extLst>
          </p:cNvPr>
          <p:cNvSpPr txBox="1"/>
          <p:nvPr/>
        </p:nvSpPr>
        <p:spPr>
          <a:xfrm>
            <a:off x="6713936" y="2463664"/>
            <a:ext cx="615553" cy="21893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b="1" dirty="0"/>
              <a:t>Yield (t/ha)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23658-33D2-4EA1-A3A5-9C34F597D405}"/>
              </a:ext>
            </a:extLst>
          </p:cNvPr>
          <p:cNvSpPr txBox="1"/>
          <p:nvPr/>
        </p:nvSpPr>
        <p:spPr>
          <a:xfrm rot="5400000">
            <a:off x="9011921" y="5337703"/>
            <a:ext cx="615553" cy="21893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2800" b="1" dirty="0"/>
              <a:t>Environment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488B4-81C0-4363-ADE1-76F3023B9635}"/>
              </a:ext>
            </a:extLst>
          </p:cNvPr>
          <p:cNvSpPr txBox="1"/>
          <p:nvPr/>
        </p:nvSpPr>
        <p:spPr>
          <a:xfrm rot="5400000">
            <a:off x="9164321" y="4166327"/>
            <a:ext cx="615553" cy="2189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rtlCol="0">
            <a:spAutoFit/>
          </a:bodyPr>
          <a:lstStyle/>
          <a:p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D70A7-3B96-4F63-B26E-90E8BA995593}"/>
              </a:ext>
            </a:extLst>
          </p:cNvPr>
          <p:cNvSpPr txBox="1"/>
          <p:nvPr/>
        </p:nvSpPr>
        <p:spPr>
          <a:xfrm>
            <a:off x="10880036" y="2849147"/>
            <a:ext cx="110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units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06F1A6-137A-46AC-B7DB-D11537B0426D}"/>
              </a:ext>
            </a:extLst>
          </p:cNvPr>
          <p:cNvCxnSpPr/>
          <p:nvPr/>
        </p:nvCxnSpPr>
        <p:spPr>
          <a:xfrm>
            <a:off x="10566748" y="1868557"/>
            <a:ext cx="0" cy="308464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660C5B-3743-4F3F-B418-F51257E80167}"/>
              </a:ext>
            </a:extLst>
          </p:cNvPr>
          <p:cNvCxnSpPr/>
          <p:nvPr/>
        </p:nvCxnSpPr>
        <p:spPr>
          <a:xfrm>
            <a:off x="8413268" y="2908855"/>
            <a:ext cx="0" cy="82296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8A2650D-AAD1-4DAD-9C73-D134872AFC87}"/>
              </a:ext>
            </a:extLst>
          </p:cNvPr>
          <p:cNvSpPr txBox="1"/>
          <p:nvPr/>
        </p:nvSpPr>
        <p:spPr>
          <a:xfrm>
            <a:off x="8394013" y="2995829"/>
            <a:ext cx="110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unit</a:t>
            </a:r>
          </a:p>
        </p:txBody>
      </p:sp>
    </p:spTree>
    <p:extLst>
      <p:ext uri="{BB962C8B-B14F-4D97-AF65-F5344CB8AC3E}">
        <p14:creationId xmlns:p14="http://schemas.microsoft.com/office/powerpoint/2010/main" val="95470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2D1D-FBB3-42D2-8FF5-A2B418060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7" y="1430508"/>
            <a:ext cx="5565912" cy="474645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Type 3: </a:t>
            </a:r>
          </a:p>
          <a:p>
            <a:r>
              <a:rPr lang="en-US" dirty="0"/>
              <a:t>Change in rank of genotypes across environments </a:t>
            </a:r>
          </a:p>
          <a:p>
            <a:endParaRPr lang="en-US" dirty="0"/>
          </a:p>
          <a:p>
            <a:r>
              <a:rPr lang="en-US" dirty="0"/>
              <a:t>Presence of Cross over interaction </a:t>
            </a:r>
          </a:p>
          <a:p>
            <a:endParaRPr lang="en-US" dirty="0"/>
          </a:p>
          <a:p>
            <a:r>
              <a:rPr lang="en-US" dirty="0"/>
              <a:t>May Select for specific environment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887592-A4EE-437E-9483-A9082AB7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11"/>
            <a:ext cx="10515600" cy="706438"/>
          </a:xfrm>
        </p:spPr>
        <p:txBody>
          <a:bodyPr/>
          <a:lstStyle/>
          <a:p>
            <a:pPr algn="ctr"/>
            <a:r>
              <a:rPr lang="en-US" b="1" dirty="0"/>
              <a:t>Types of G x E and implications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7B474-E7D8-431C-BC35-67445B866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18" t="22353" r="9673" b="28541"/>
          <a:stretch/>
        </p:blipFill>
        <p:spPr>
          <a:xfrm>
            <a:off x="7673009" y="1430508"/>
            <a:ext cx="4147930" cy="4560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ECFCE2-B1DE-4140-8626-8BFFE48EB3FE}"/>
              </a:ext>
            </a:extLst>
          </p:cNvPr>
          <p:cNvSpPr txBox="1"/>
          <p:nvPr/>
        </p:nvSpPr>
        <p:spPr>
          <a:xfrm>
            <a:off x="7057456" y="2476917"/>
            <a:ext cx="615553" cy="21893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b="1" dirty="0"/>
              <a:t>Yield (t/ha)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EA043-C228-4FC3-B584-FCA2FBA8F5D7}"/>
              </a:ext>
            </a:extLst>
          </p:cNvPr>
          <p:cNvSpPr txBox="1"/>
          <p:nvPr/>
        </p:nvSpPr>
        <p:spPr>
          <a:xfrm rot="5400000">
            <a:off x="9488996" y="5337703"/>
            <a:ext cx="615553" cy="21893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US" sz="2800" b="1" dirty="0"/>
              <a:t>Environment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4D4F3-834C-4722-8F48-BD9316A5CB6E}"/>
              </a:ext>
            </a:extLst>
          </p:cNvPr>
          <p:cNvSpPr txBox="1"/>
          <p:nvPr/>
        </p:nvSpPr>
        <p:spPr>
          <a:xfrm rot="5400000">
            <a:off x="9641396" y="4047059"/>
            <a:ext cx="615553" cy="2189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rtlCol="0">
            <a:spAutoFit/>
          </a:bodyPr>
          <a:lstStyle/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8652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90B95-0104-4F93-9058-C83209B2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444" y="58258"/>
            <a:ext cx="10515600" cy="803134"/>
          </a:xfrm>
        </p:spPr>
        <p:txBody>
          <a:bodyPr/>
          <a:lstStyle/>
          <a:p>
            <a:pPr algn="ctr"/>
            <a:r>
              <a:rPr lang="en-US" b="1" dirty="0"/>
              <a:t>Variants of cross over G x E interaction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F7220-BFFB-4599-B15F-7CB9BAD80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8" t="16442" r="2969" b="22069"/>
          <a:stretch/>
        </p:blipFill>
        <p:spPr>
          <a:xfrm>
            <a:off x="367743" y="851033"/>
            <a:ext cx="11651245" cy="58355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792FE4-3866-4DFB-B3E5-EF0E1E868B47}"/>
              </a:ext>
            </a:extLst>
          </p:cNvPr>
          <p:cNvCxnSpPr/>
          <p:nvPr/>
        </p:nvCxnSpPr>
        <p:spPr>
          <a:xfrm>
            <a:off x="10133981" y="2155551"/>
            <a:ext cx="0" cy="1645920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4732BA9-EE61-4500-A9EB-8B0D9B2BF0C2}"/>
              </a:ext>
            </a:extLst>
          </p:cNvPr>
          <p:cNvSpPr txBox="1"/>
          <p:nvPr/>
        </p:nvSpPr>
        <p:spPr>
          <a:xfrm>
            <a:off x="10133981" y="2793845"/>
            <a:ext cx="110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units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49387B-EEE2-4457-85FD-B5AB8096C1B0}"/>
              </a:ext>
            </a:extLst>
          </p:cNvPr>
          <p:cNvCxnSpPr/>
          <p:nvPr/>
        </p:nvCxnSpPr>
        <p:spPr>
          <a:xfrm>
            <a:off x="8060016" y="2970557"/>
            <a:ext cx="0" cy="1645920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0954464-A22C-4298-AEAC-7130390F80A8}"/>
              </a:ext>
            </a:extLst>
          </p:cNvPr>
          <p:cNvSpPr txBox="1"/>
          <p:nvPr/>
        </p:nvSpPr>
        <p:spPr>
          <a:xfrm>
            <a:off x="8060016" y="3608851"/>
            <a:ext cx="110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units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125B69E-A503-4340-8082-362EFBC17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079" y="1796613"/>
            <a:ext cx="4529721" cy="4566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16011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413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Office Theme</vt:lpstr>
      <vt:lpstr>LESSON PLANING TEMPLATE</vt:lpstr>
      <vt:lpstr>Topic: G X E </vt:lpstr>
      <vt:lpstr>PowerPoint Presentation</vt:lpstr>
      <vt:lpstr>Concept of G x E</vt:lpstr>
      <vt:lpstr>Biological insight of G x E</vt:lpstr>
      <vt:lpstr>Types of G x E and implications </vt:lpstr>
      <vt:lpstr>Types of G x E and implications </vt:lpstr>
      <vt:lpstr>Types of G x E and implications </vt:lpstr>
      <vt:lpstr>Variants of cross over G x E interaction</vt:lpstr>
      <vt:lpstr>Variants of cross over G x E interaction</vt:lpstr>
      <vt:lpstr>Summary </vt:lpstr>
      <vt:lpstr>Concept check quiz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O. Ongom</dc:creator>
  <cp:lastModifiedBy>patrick O. Ongom</cp:lastModifiedBy>
  <cp:revision>23</cp:revision>
  <dcterms:created xsi:type="dcterms:W3CDTF">2017-08-04T06:40:29Z</dcterms:created>
  <dcterms:modified xsi:type="dcterms:W3CDTF">2017-08-04T14:23:19Z</dcterms:modified>
</cp:coreProperties>
</file>